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8393" r:id="rId3"/>
    <p:sldId id="8557" r:id="rId4"/>
    <p:sldId id="8576" r:id="rId6"/>
    <p:sldId id="8580" r:id="rId7"/>
    <p:sldId id="8537" r:id="rId8"/>
    <p:sldId id="8538" r:id="rId9"/>
    <p:sldId id="8579" r:id="rId10"/>
    <p:sldId id="8599" r:id="rId11"/>
    <p:sldId id="8551" r:id="rId12"/>
    <p:sldId id="8577" r:id="rId13"/>
    <p:sldId id="8578" r:id="rId14"/>
    <p:sldId id="8552" r:id="rId15"/>
    <p:sldId id="8553" r:id="rId16"/>
    <p:sldId id="8555" r:id="rId17"/>
    <p:sldId id="8554" r:id="rId18"/>
    <p:sldId id="8561" r:id="rId19"/>
    <p:sldId id="8562" r:id="rId20"/>
    <p:sldId id="8563" r:id="rId21"/>
    <p:sldId id="8564" r:id="rId22"/>
    <p:sldId id="8565" r:id="rId23"/>
    <p:sldId id="8581" r:id="rId24"/>
    <p:sldId id="8582" r:id="rId25"/>
    <p:sldId id="256" r:id="rId26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hqct" initials="h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B38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280" autoAdjust="0"/>
  </p:normalViewPr>
  <p:slideViewPr>
    <p:cSldViewPr snapToGrid="0" showGuides="1">
      <p:cViewPr varScale="1">
        <p:scale>
          <a:sx n="99" d="100"/>
          <a:sy n="99" d="100"/>
        </p:scale>
        <p:origin x="90" y="276"/>
      </p:cViewPr>
      <p:guideLst>
        <p:guide orient="horz" pos="2160"/>
        <p:guide pos="390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39" d="100"/>
        <a:sy n="139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84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30" Type="http://schemas.openxmlformats.org/officeDocument/2006/relationships/commentAuthors" Target="commentAuthors.xml"/><Relationship Id="rId3" Type="http://schemas.openxmlformats.org/officeDocument/2006/relationships/slide" Target="slides/slide1.xml"/><Relationship Id="rId29" Type="http://schemas.openxmlformats.org/officeDocument/2006/relationships/tableStyles" Target="tableStyles.xml"/><Relationship Id="rId28" Type="http://schemas.openxmlformats.org/officeDocument/2006/relationships/viewProps" Target="viewProps.xml"/><Relationship Id="rId27" Type="http://schemas.openxmlformats.org/officeDocument/2006/relationships/presProps" Target="presProps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AF0E99-DAD2-4DB0-A11D-671AB3AEBB1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1E052F-8997-4C6A-944B-319BB3A8ED5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C57266-2DAA-4ECB-93ED-B084D17E5BA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C57266-2DAA-4ECB-93ED-B084D17E5BA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C57266-2DAA-4ECB-93ED-B084D17E5BA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C57266-2DAA-4ECB-93ED-B084D17E5BA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C57266-2DAA-4ECB-93ED-B084D17E5BA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8AFBE-CB95-410C-9170-E8C374E6C10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6DB24-B25B-49D7-A066-6E012C0AC9E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8AFBE-CB95-410C-9170-E8C374E6C10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6DB24-B25B-49D7-A066-6E012C0AC9E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8AFBE-CB95-410C-9170-E8C374E6C10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6DB24-B25B-49D7-A066-6E012C0AC9E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bg>
      <p:bgPr>
        <a:solidFill>
          <a:schemeClr val="bg1">
            <a:alpha val="6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页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8AFBE-CB95-410C-9170-E8C374E6C10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6DB24-B25B-49D7-A066-6E012C0AC9E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8AFBE-CB95-410C-9170-E8C374E6C10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6DB24-B25B-49D7-A066-6E012C0AC9E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8AFBE-CB95-410C-9170-E8C374E6C10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6DB24-B25B-49D7-A066-6E012C0AC9E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8AFBE-CB95-410C-9170-E8C374E6C10C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6DB24-B25B-49D7-A066-6E012C0AC9EA}" type="slidenum">
              <a:rPr lang="zh-CN" altLang="en-US" smtClean="0"/>
            </a:fld>
            <a:endParaRPr lang="zh-CN" altLang="en-US"/>
          </a:p>
        </p:txBody>
      </p:sp>
      <p:sp>
        <p:nvSpPr>
          <p:cNvPr id="11" name="矩形 10"/>
          <p:cNvSpPr/>
          <p:nvPr userDrawn="1"/>
        </p:nvSpPr>
        <p:spPr>
          <a:xfrm>
            <a:off x="9100364" y="6470260"/>
            <a:ext cx="7751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www.1ppt.com/moban/     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www.1ppt.com/hangye/ </a:t>
            </a:r>
            <a:endParaRPr lang="en-US" altLang="zh-CN" sz="100" dirty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  <a:p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www.1ppt.com/jieri/           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素材下载：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www.1ppt.com/sucai/</a:t>
            </a:r>
            <a:endParaRPr lang="en-US" altLang="zh-CN" sz="100" dirty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  <a:p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www.1ppt.com/beijing/      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图表下载：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www.1ppt.com/tubiao/      </a:t>
            </a:r>
            <a:endParaRPr lang="en-US" altLang="zh-CN" sz="100" dirty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  <a:p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优秀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www.1ppt.com/xiazai/        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www.1ppt.com/powerpoint/      </a:t>
            </a:r>
            <a:endParaRPr lang="en-US" altLang="zh-CN" sz="100" dirty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  <a:p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Word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www.1ppt.com/word/              Excel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教程：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www.1ppt.com/excel/  </a:t>
            </a:r>
            <a:endParaRPr lang="en-US" altLang="zh-CN" sz="100" dirty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  <a:p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资料下载：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www.1ppt.com/ziliao/                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课件下载：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www.1ppt.com/kejian/ </a:t>
            </a:r>
            <a:endParaRPr lang="en-US" altLang="zh-CN" sz="100" dirty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  <a:p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范文下载：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www.1ppt.com/fanwen/             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试卷下载：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www.1ppt.com/shiti/  </a:t>
            </a:r>
            <a:endParaRPr lang="en-US" altLang="zh-CN" sz="100" dirty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  <a:p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教案下载：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www.1ppt.com/jiaoan/        </a:t>
            </a:r>
            <a:endParaRPr lang="en-US" altLang="zh-CN" sz="100" dirty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  <a:p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www.1ppt.com/ziti/</a:t>
            </a:r>
            <a:endParaRPr lang="en-US" altLang="zh-CN" sz="100" dirty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  <a:p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 </a:t>
            </a:r>
            <a:endParaRPr lang="zh-CN" altLang="en-US" sz="100" dirty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8AFBE-CB95-410C-9170-E8C374E6C10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6DB24-B25B-49D7-A066-6E012C0AC9E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8AFBE-CB95-410C-9170-E8C374E6C10C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6DB24-B25B-49D7-A066-6E012C0AC9EA}" type="slidenum">
              <a:rPr lang="zh-CN" altLang="en-US" smtClean="0"/>
            </a:fld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8AFBE-CB95-410C-9170-E8C374E6C10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6DB24-B25B-49D7-A066-6E012C0AC9E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8AFBE-CB95-410C-9170-E8C374E6C10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6DB24-B25B-49D7-A066-6E012C0AC9E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5" Type="http://schemas.openxmlformats.org/officeDocument/2006/relationships/theme" Target="../theme/theme1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48AFBE-CB95-410C-9170-E8C374E6C10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16DB24-B25B-49D7-A066-6E012C0AC9EA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5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8.png"/><Relationship Id="rId1" Type="http://schemas.openxmlformats.org/officeDocument/2006/relationships/tags" Target="../tags/tag1.xml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tags" Target="../tags/tag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1" cstate="screen"/>
          <a:srcRect/>
          <a:stretch>
            <a:fillRect/>
          </a:stretch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  <p:sp>
        <p:nvSpPr>
          <p:cNvPr id="8" name="文本框 7"/>
          <p:cNvSpPr txBox="1">
            <a:spLocks noChangeAspect="1"/>
          </p:cNvSpPr>
          <p:nvPr/>
        </p:nvSpPr>
        <p:spPr bwMode="auto">
          <a:xfrm>
            <a:off x="2182577" y="1427059"/>
            <a:ext cx="7844418" cy="22144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zh-CN" altLang="en-US" sz="6000" noProof="1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Source Han Serif SC" panose="02020400000000000000" pitchFamily="18" charset="-122"/>
              </a:rPr>
              <a:t>交通运输与物流学院</a:t>
            </a:r>
            <a:endParaRPr lang="en-US" altLang="zh-CN" sz="6000" noProof="1">
              <a:solidFill>
                <a:schemeClr val="bg2">
                  <a:lumMod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Source Han Serif SC" panose="02020400000000000000" pitchFamily="18" charset="-122"/>
            </a:endParaRPr>
          </a:p>
          <a:p>
            <a:pPr algn="ctr">
              <a:lnSpc>
                <a:spcPct val="120000"/>
              </a:lnSpc>
            </a:pPr>
            <a:r>
              <a:rPr lang="zh-CN" altLang="en-US" sz="6000" noProof="1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Source Han Serif SC" panose="02020400000000000000" pitchFamily="18" charset="-122"/>
              </a:rPr>
              <a:t>综合信息管理平台</a:t>
            </a:r>
            <a:endParaRPr lang="zh-CN" altLang="zh-CN" sz="3000" noProof="1">
              <a:solidFill>
                <a:schemeClr val="bg2">
                  <a:lumMod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Source Han Serif SC" panose="02020400000000000000" pitchFamily="18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3237230" y="4079240"/>
            <a:ext cx="6457315" cy="1346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3600" dirty="0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Source Han Serif SC" panose="02020400000000000000" pitchFamily="18" charset="-122"/>
              </a:rPr>
              <a:t>科研管理系统简易流程</a:t>
            </a:r>
            <a:endParaRPr lang="zh-CN" altLang="en-US" sz="4800" dirty="0">
              <a:solidFill>
                <a:schemeClr val="bg2">
                  <a:lumMod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Source Han Serif SC" panose="02020400000000000000" pitchFamily="18" charset="-122"/>
            </a:endParaRPr>
          </a:p>
          <a:p>
            <a:pPr algn="ctr">
              <a:lnSpc>
                <a:spcPct val="120000"/>
              </a:lnSpc>
            </a:pPr>
            <a:r>
              <a:rPr lang="en-US" altLang="zh-CN" sz="3200" dirty="0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Source Han Serif SC" panose="02020400000000000000" pitchFamily="18" charset="-122"/>
              </a:rPr>
              <a:t>2021-12-01</a:t>
            </a:r>
            <a:endParaRPr lang="en-US" altLang="zh-CN" sz="3200" dirty="0">
              <a:solidFill>
                <a:schemeClr val="bg2">
                  <a:lumMod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Source Han Serif SC" panose="02020400000000000000" pitchFamily="18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cxnSp>
        <p:nvCxnSpPr>
          <p:cNvPr id="8" name="0 _4"/>
          <p:cNvCxnSpPr/>
          <p:nvPr/>
        </p:nvCxnSpPr>
        <p:spPr>
          <a:xfrm>
            <a:off x="3588385" y="838200"/>
            <a:ext cx="5120005" cy="0"/>
          </a:xfrm>
          <a:prstGeom prst="line">
            <a:avLst/>
          </a:prstGeom>
          <a:ln w="25400">
            <a:gradFill>
              <a:gsLst>
                <a:gs pos="49000">
                  <a:srgbClr val="3B3838"/>
                </a:gs>
                <a:gs pos="0">
                  <a:schemeClr val="bg1">
                    <a:alpha val="0"/>
                  </a:schemeClr>
                </a:gs>
                <a:gs pos="100000">
                  <a:schemeClr val="bg1">
                    <a:alpha val="3000"/>
                  </a:scheme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文本框 4"/>
          <p:cNvSpPr txBox="1"/>
          <p:nvPr/>
        </p:nvSpPr>
        <p:spPr>
          <a:xfrm>
            <a:off x="977265" y="1143000"/>
            <a:ext cx="8873490" cy="1337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fontAlgn="auto">
              <a:lnSpc>
                <a:spcPct val="150000"/>
              </a:lnSpc>
            </a:pPr>
            <a:r>
              <a:rPr lang="zh-CN" altLang="en-US"/>
              <a:t>注意事项：</a:t>
            </a:r>
            <a:endParaRPr lang="zh-CN" altLang="en-US"/>
          </a:p>
          <a:p>
            <a:pPr fontAlgn="auto">
              <a:lnSpc>
                <a:spcPct val="150000"/>
              </a:lnSpc>
            </a:pPr>
            <a:r>
              <a:rPr lang="en-US" altLang="zh-CN"/>
              <a:t>1</a:t>
            </a:r>
            <a:r>
              <a:rPr lang="zh-CN" altLang="en-US"/>
              <a:t>、如果作者（参与人员）</a:t>
            </a:r>
            <a:r>
              <a:rPr lang="zh-CN" altLang="en-US" b="1">
                <a:solidFill>
                  <a:srgbClr val="FF0000"/>
                </a:solidFill>
              </a:rPr>
              <a:t>不是学院教工</a:t>
            </a:r>
            <a:r>
              <a:rPr lang="zh-CN" altLang="en-US"/>
              <a:t>、亦</a:t>
            </a:r>
            <a:r>
              <a:rPr lang="zh-CN" altLang="en-US" b="1">
                <a:solidFill>
                  <a:srgbClr val="FF0000"/>
                </a:solidFill>
              </a:rPr>
              <a:t>不是学院在校学生</a:t>
            </a:r>
            <a:endParaRPr lang="zh-CN" altLang="en-US"/>
          </a:p>
          <a:p>
            <a:pPr fontAlgn="auto">
              <a:lnSpc>
                <a:spcPct val="150000"/>
              </a:lnSpc>
            </a:pPr>
            <a:r>
              <a:rPr lang="en-US" altLang="zh-CN"/>
              <a:t>	</a:t>
            </a:r>
            <a:r>
              <a:rPr lang="zh-CN" altLang="en-US"/>
              <a:t>请选择【</a:t>
            </a:r>
            <a:r>
              <a:rPr lang="zh-CN" altLang="en-US" b="1">
                <a:solidFill>
                  <a:srgbClr val="FF0000"/>
                </a:solidFill>
              </a:rPr>
              <a:t>其他人员</a:t>
            </a:r>
            <a:r>
              <a:rPr lang="zh-CN" altLang="en-US"/>
              <a:t>】，并输入</a:t>
            </a:r>
            <a:r>
              <a:rPr lang="zh-CN" altLang="en-US" b="1">
                <a:solidFill>
                  <a:srgbClr val="FF0000"/>
                </a:solidFill>
              </a:rPr>
              <a:t>姓名</a:t>
            </a:r>
            <a:endParaRPr lang="zh-CN" altLang="en-US" b="1">
              <a:solidFill>
                <a:srgbClr val="FF0000"/>
              </a:solidFill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3225" y="2820035"/>
            <a:ext cx="9286875" cy="3781425"/>
          </a:xfrm>
          <a:prstGeom prst="rect">
            <a:avLst/>
          </a:prstGeom>
        </p:spPr>
      </p:pic>
      <p:sp>
        <p:nvSpPr>
          <p:cNvPr id="33" name="矩形 32"/>
          <p:cNvSpPr/>
          <p:nvPr/>
        </p:nvSpPr>
        <p:spPr>
          <a:xfrm>
            <a:off x="3424460" y="220234"/>
            <a:ext cx="5544407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Source Han Serif SC" panose="02020400000000000000" pitchFamily="18" charset="-122"/>
              </a:rPr>
              <a:t>通用操作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Source Han Serif SC" panose="02020400000000000000" pitchFamily="18" charset="-122"/>
              </a:rPr>
              <a:t>02—</a:t>
            </a: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Source Han Serif SC" panose="02020400000000000000" pitchFamily="18" charset="-122"/>
              </a:rPr>
              <a:t>录入作者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Source Han Serif SC" panose="02020400000000000000" pitchFamily="18" charset="-122"/>
              </a:rPr>
              <a:t>/</a:t>
            </a: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Source Han Serif SC" panose="02020400000000000000" pitchFamily="18" charset="-122"/>
              </a:rPr>
              <a:t>单位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3B3838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Source Han Serif SC" panose="02020400000000000000" pitchFamily="18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/>
        </p:nvSpPr>
        <p:spPr>
          <a:xfrm>
            <a:off x="7249160" y="1329055"/>
            <a:ext cx="3995420" cy="1337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fontAlgn="auto">
              <a:lnSpc>
                <a:spcPct val="150000"/>
              </a:lnSpc>
            </a:pPr>
            <a:r>
              <a:rPr lang="zh-CN" altLang="en-US"/>
              <a:t>注意事项：</a:t>
            </a:r>
            <a:endParaRPr lang="zh-CN" altLang="en-US"/>
          </a:p>
          <a:p>
            <a:pPr fontAlgn="auto">
              <a:lnSpc>
                <a:spcPct val="150000"/>
              </a:lnSpc>
            </a:pPr>
            <a:r>
              <a:rPr lang="en-US" altLang="zh-CN"/>
              <a:t>2</a:t>
            </a:r>
            <a:r>
              <a:rPr lang="zh-CN" altLang="en-US"/>
              <a:t>、单位如果要删除，则先删除相关人员，再删除单位信息</a:t>
            </a:r>
            <a:endParaRPr lang="en-US" altLang="zh-CN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4000" y="1195070"/>
            <a:ext cx="6781165" cy="5226685"/>
          </a:xfrm>
          <a:prstGeom prst="rect">
            <a:avLst/>
          </a:prstGeom>
        </p:spPr>
      </p:pic>
      <p:sp>
        <p:nvSpPr>
          <p:cNvPr id="33" name="矩形 32"/>
          <p:cNvSpPr/>
          <p:nvPr/>
        </p:nvSpPr>
        <p:spPr>
          <a:xfrm>
            <a:off x="3424460" y="220234"/>
            <a:ext cx="5544407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Source Han Serif SC" panose="02020400000000000000" pitchFamily="18" charset="-122"/>
              </a:rPr>
              <a:t>通用操作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Source Han Serif SC" panose="02020400000000000000" pitchFamily="18" charset="-122"/>
              </a:rPr>
              <a:t>02—</a:t>
            </a: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Source Han Serif SC" panose="02020400000000000000" pitchFamily="18" charset="-122"/>
              </a:rPr>
              <a:t>录入作者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Source Han Serif SC" panose="02020400000000000000" pitchFamily="18" charset="-122"/>
              </a:rPr>
              <a:t>/</a:t>
            </a: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Source Han Serif SC" panose="02020400000000000000" pitchFamily="18" charset="-122"/>
              </a:rPr>
              <a:t>单位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3B3838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Source Han Serif SC" panose="02020400000000000000" pitchFamily="18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/>
        </p:nvSpPr>
        <p:spPr>
          <a:xfrm>
            <a:off x="7292975" y="3510280"/>
            <a:ext cx="3618865" cy="1337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fontAlgn="auto">
              <a:lnSpc>
                <a:spcPct val="150000"/>
              </a:lnSpc>
            </a:pPr>
            <a:r>
              <a:rPr lang="zh-CN" altLang="en-US" b="1"/>
              <a:t>附件</a:t>
            </a:r>
            <a:r>
              <a:rPr lang="zh-CN" altLang="en-US" b="1"/>
              <a:t>：</a:t>
            </a:r>
            <a:endParaRPr lang="zh-CN" altLang="en-US" b="1"/>
          </a:p>
          <a:p>
            <a:pPr lvl="1" fontAlgn="auto">
              <a:lnSpc>
                <a:spcPct val="150000"/>
              </a:lnSpc>
            </a:pPr>
            <a:r>
              <a:rPr lang="zh-CN" altLang="en-US"/>
              <a:t>最多 </a:t>
            </a:r>
            <a:r>
              <a:rPr lang="en-US" altLang="zh-CN" b="1">
                <a:solidFill>
                  <a:srgbClr val="FF0000"/>
                </a:solidFill>
              </a:rPr>
              <a:t>10</a:t>
            </a:r>
            <a:r>
              <a:rPr lang="en-US" altLang="zh-CN" b="1">
                <a:solidFill>
                  <a:srgbClr val="FF0000"/>
                </a:solidFill>
              </a:rPr>
              <a:t> </a:t>
            </a:r>
            <a:r>
              <a:rPr lang="zh-CN" altLang="en-US"/>
              <a:t>个文件</a:t>
            </a:r>
            <a:endParaRPr lang="zh-CN" altLang="en-US"/>
          </a:p>
          <a:p>
            <a:pPr lvl="1" fontAlgn="auto">
              <a:lnSpc>
                <a:spcPct val="150000"/>
              </a:lnSpc>
            </a:pPr>
            <a:r>
              <a:rPr lang="zh-CN" altLang="en-US"/>
              <a:t>每个文件最大 </a:t>
            </a:r>
            <a:r>
              <a:rPr lang="en-US" altLang="zh-CN" b="1">
                <a:solidFill>
                  <a:srgbClr val="FF0000"/>
                </a:solidFill>
              </a:rPr>
              <a:t>10M</a:t>
            </a:r>
            <a:endParaRPr lang="en-US" altLang="zh-CN"/>
          </a:p>
        </p:txBody>
      </p:sp>
      <p:sp>
        <p:nvSpPr>
          <p:cNvPr id="33" name="矩形 32"/>
          <p:cNvSpPr/>
          <p:nvPr/>
        </p:nvSpPr>
        <p:spPr>
          <a:xfrm>
            <a:off x="3424460" y="220234"/>
            <a:ext cx="5544407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Source Han Serif SC" panose="02020400000000000000" pitchFamily="18" charset="-122"/>
              </a:rPr>
              <a:t>通用操作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Source Han Serif SC" panose="02020400000000000000" pitchFamily="18" charset="-122"/>
              </a:rPr>
              <a:t>03—</a:t>
            </a:r>
            <a:r>
              <a:rPr kumimoji="0" 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Source Han Serif SC" panose="02020400000000000000" pitchFamily="18" charset="-122"/>
              </a:rPr>
              <a:t>附件</a:t>
            </a:r>
            <a:endParaRPr kumimoji="0" lang="zh-CN" sz="3200" b="0" i="0" u="none" strike="noStrike" kern="1200" cap="none" spc="0" normalizeH="0" baseline="0" noProof="0" dirty="0">
              <a:ln>
                <a:noFill/>
              </a:ln>
              <a:solidFill>
                <a:srgbClr val="3B3838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Source Han Serif SC" panose="02020400000000000000" pitchFamily="18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30630" y="2992120"/>
            <a:ext cx="5524500" cy="345757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0630" y="1404620"/>
            <a:ext cx="9058275" cy="15049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6" name="组合 5"/>
          <p:cNvGrpSpPr/>
          <p:nvPr/>
        </p:nvGrpSpPr>
        <p:grpSpPr>
          <a:xfrm>
            <a:off x="3424460" y="220234"/>
            <a:ext cx="5544407" cy="617980"/>
            <a:chOff x="551593" y="497013"/>
            <a:chExt cx="5544407" cy="617980"/>
          </a:xfrm>
        </p:grpSpPr>
        <p:sp>
          <p:nvSpPr>
            <p:cNvPr id="7" name="矩形 6"/>
            <p:cNvSpPr/>
            <p:nvPr/>
          </p:nvSpPr>
          <p:spPr>
            <a:xfrm>
              <a:off x="551593" y="497013"/>
              <a:ext cx="5544407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3B3838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Source Han Serif SC" panose="02020400000000000000" pitchFamily="18" charset="-122"/>
                </a:rPr>
                <a:t>论文</a:t>
              </a: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Source Han Serif SC" panose="02020400000000000000" pitchFamily="18" charset="-122"/>
              </a:endParaRPr>
            </a:p>
          </p:txBody>
        </p:sp>
        <p:cxnSp>
          <p:nvCxnSpPr>
            <p:cNvPr id="8" name="0 _4"/>
            <p:cNvCxnSpPr/>
            <p:nvPr/>
          </p:nvCxnSpPr>
          <p:spPr>
            <a:xfrm>
              <a:off x="715475" y="1114993"/>
              <a:ext cx="5119805" cy="0"/>
            </a:xfrm>
            <a:prstGeom prst="line">
              <a:avLst/>
            </a:prstGeom>
            <a:ln w="25400">
              <a:gradFill>
                <a:gsLst>
                  <a:gs pos="49000">
                    <a:srgbClr val="3B3838"/>
                  </a:gs>
                  <a:gs pos="0">
                    <a:schemeClr val="bg1">
                      <a:alpha val="0"/>
                    </a:schemeClr>
                  </a:gs>
                  <a:gs pos="100000">
                    <a:schemeClr val="bg1">
                      <a:alpha val="300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文本框 4"/>
          <p:cNvSpPr txBox="1"/>
          <p:nvPr/>
        </p:nvSpPr>
        <p:spPr>
          <a:xfrm>
            <a:off x="348615" y="1143000"/>
            <a:ext cx="457327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fontAlgn="auto">
              <a:lnSpc>
                <a:spcPct val="150000"/>
              </a:lnSpc>
            </a:pPr>
            <a:r>
              <a:rPr lang="zh-CN" altLang="en-US" b="1"/>
              <a:t>作者单位</a:t>
            </a:r>
            <a:r>
              <a:rPr lang="zh-CN" altLang="en-US"/>
              <a:t>：点击进行输入</a:t>
            </a:r>
            <a:endParaRPr lang="zh-CN" altLang="en-US"/>
          </a:p>
          <a:p>
            <a:pPr fontAlgn="auto">
              <a:lnSpc>
                <a:spcPct val="150000"/>
              </a:lnSpc>
            </a:pPr>
            <a:r>
              <a:rPr lang="zh-CN" altLang="en-US"/>
              <a:t>请</a:t>
            </a:r>
            <a:r>
              <a:rPr lang="zh-CN" altLang="en-US" b="1">
                <a:solidFill>
                  <a:srgbClr val="FF0000"/>
                </a:solidFill>
              </a:rPr>
              <a:t>绩效归属人</a:t>
            </a:r>
            <a:r>
              <a:rPr lang="zh-CN" altLang="en-US"/>
              <a:t>填写，其他教工不用重复提交。</a:t>
            </a:r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74285" y="1022985"/>
            <a:ext cx="6551295" cy="559625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6" name="组合 5"/>
          <p:cNvGrpSpPr/>
          <p:nvPr/>
        </p:nvGrpSpPr>
        <p:grpSpPr>
          <a:xfrm>
            <a:off x="3424460" y="220234"/>
            <a:ext cx="5544407" cy="617980"/>
            <a:chOff x="551593" y="497013"/>
            <a:chExt cx="5544407" cy="617980"/>
          </a:xfrm>
        </p:grpSpPr>
        <p:sp>
          <p:nvSpPr>
            <p:cNvPr id="7" name="矩形 6"/>
            <p:cNvSpPr/>
            <p:nvPr/>
          </p:nvSpPr>
          <p:spPr>
            <a:xfrm>
              <a:off x="551593" y="497013"/>
              <a:ext cx="5544407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3B3838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Source Han Serif SC" panose="02020400000000000000" pitchFamily="18" charset="-122"/>
                </a:rPr>
                <a:t>专利</a:t>
              </a: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Source Han Serif SC" panose="02020400000000000000" pitchFamily="18" charset="-122"/>
              </a:endParaRPr>
            </a:p>
          </p:txBody>
        </p:sp>
        <p:cxnSp>
          <p:nvCxnSpPr>
            <p:cNvPr id="8" name="0 _4"/>
            <p:cNvCxnSpPr/>
            <p:nvPr/>
          </p:nvCxnSpPr>
          <p:spPr>
            <a:xfrm>
              <a:off x="715475" y="1114993"/>
              <a:ext cx="5119805" cy="0"/>
            </a:xfrm>
            <a:prstGeom prst="line">
              <a:avLst/>
            </a:prstGeom>
            <a:ln w="25400">
              <a:gradFill>
                <a:gsLst>
                  <a:gs pos="49000">
                    <a:srgbClr val="3B3838"/>
                  </a:gs>
                  <a:gs pos="0">
                    <a:schemeClr val="bg1">
                      <a:alpha val="0"/>
                    </a:schemeClr>
                  </a:gs>
                  <a:gs pos="100000">
                    <a:schemeClr val="bg1">
                      <a:alpha val="300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94605" y="918845"/>
            <a:ext cx="6819265" cy="541909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348615" y="1143000"/>
            <a:ext cx="457327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fontAlgn="auto">
              <a:lnSpc>
                <a:spcPct val="150000"/>
              </a:lnSpc>
            </a:pPr>
            <a:r>
              <a:rPr lang="zh-CN" altLang="en-US" b="1"/>
              <a:t>作者单位</a:t>
            </a:r>
            <a:r>
              <a:rPr lang="zh-CN" altLang="en-US"/>
              <a:t>：点击进行输入</a:t>
            </a:r>
            <a:endParaRPr lang="zh-CN" altLang="en-US"/>
          </a:p>
          <a:p>
            <a:pPr fontAlgn="auto">
              <a:lnSpc>
                <a:spcPct val="150000"/>
              </a:lnSpc>
            </a:pPr>
            <a:r>
              <a:rPr lang="zh-CN" altLang="en-US"/>
              <a:t>请</a:t>
            </a:r>
            <a:r>
              <a:rPr lang="zh-CN" altLang="en-US" b="1">
                <a:solidFill>
                  <a:srgbClr val="FF0000"/>
                </a:solidFill>
              </a:rPr>
              <a:t>绩效归属人</a:t>
            </a:r>
            <a:r>
              <a:rPr lang="zh-CN" altLang="en-US"/>
              <a:t>填写，其他教工不用重复提交。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6" name="组合 5"/>
          <p:cNvGrpSpPr/>
          <p:nvPr/>
        </p:nvGrpSpPr>
        <p:grpSpPr>
          <a:xfrm>
            <a:off x="3424460" y="220234"/>
            <a:ext cx="5544407" cy="617980"/>
            <a:chOff x="551593" y="497013"/>
            <a:chExt cx="5544407" cy="617980"/>
          </a:xfrm>
        </p:grpSpPr>
        <p:sp>
          <p:nvSpPr>
            <p:cNvPr id="7" name="矩形 6"/>
            <p:cNvSpPr/>
            <p:nvPr/>
          </p:nvSpPr>
          <p:spPr>
            <a:xfrm>
              <a:off x="551593" y="497013"/>
              <a:ext cx="5544407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3B3838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Source Han Serif SC" panose="02020400000000000000" pitchFamily="18" charset="-122"/>
                </a:rPr>
                <a:t>软著</a:t>
              </a: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Source Han Serif SC" panose="02020400000000000000" pitchFamily="18" charset="-122"/>
              </a:endParaRPr>
            </a:p>
          </p:txBody>
        </p:sp>
        <p:cxnSp>
          <p:nvCxnSpPr>
            <p:cNvPr id="8" name="0 _4"/>
            <p:cNvCxnSpPr/>
            <p:nvPr/>
          </p:nvCxnSpPr>
          <p:spPr>
            <a:xfrm>
              <a:off x="715475" y="1114993"/>
              <a:ext cx="5119805" cy="0"/>
            </a:xfrm>
            <a:prstGeom prst="line">
              <a:avLst/>
            </a:prstGeom>
            <a:ln w="25400">
              <a:gradFill>
                <a:gsLst>
                  <a:gs pos="49000">
                    <a:srgbClr val="3B3838"/>
                  </a:gs>
                  <a:gs pos="0">
                    <a:schemeClr val="bg1">
                      <a:alpha val="0"/>
                    </a:schemeClr>
                  </a:gs>
                  <a:gs pos="100000">
                    <a:schemeClr val="bg1">
                      <a:alpha val="300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588385" y="979805"/>
            <a:ext cx="8298180" cy="558292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348615" y="1143000"/>
            <a:ext cx="2816225" cy="1337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fontAlgn="auto">
              <a:lnSpc>
                <a:spcPct val="150000"/>
              </a:lnSpc>
            </a:pPr>
            <a:r>
              <a:rPr lang="zh-CN" altLang="en-US" b="1"/>
              <a:t>作者单位</a:t>
            </a:r>
            <a:r>
              <a:rPr lang="zh-CN" altLang="en-US"/>
              <a:t>：点击进行输入</a:t>
            </a:r>
            <a:endParaRPr lang="zh-CN" altLang="en-US"/>
          </a:p>
          <a:p>
            <a:pPr fontAlgn="auto">
              <a:lnSpc>
                <a:spcPct val="150000"/>
              </a:lnSpc>
            </a:pPr>
            <a:r>
              <a:rPr lang="zh-CN" altLang="en-US"/>
              <a:t>请</a:t>
            </a:r>
            <a:r>
              <a:rPr lang="zh-CN" altLang="en-US" b="1">
                <a:solidFill>
                  <a:srgbClr val="FF0000"/>
                </a:solidFill>
              </a:rPr>
              <a:t>绩效归属人</a:t>
            </a:r>
            <a:r>
              <a:rPr lang="zh-CN" altLang="en-US"/>
              <a:t>填写，其他教工不用重复提交。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6" name="组合 5"/>
          <p:cNvGrpSpPr/>
          <p:nvPr/>
        </p:nvGrpSpPr>
        <p:grpSpPr>
          <a:xfrm>
            <a:off x="3424460" y="220234"/>
            <a:ext cx="5544407" cy="617980"/>
            <a:chOff x="551593" y="497013"/>
            <a:chExt cx="5544407" cy="617980"/>
          </a:xfrm>
        </p:grpSpPr>
        <p:sp>
          <p:nvSpPr>
            <p:cNvPr id="7" name="矩形 6"/>
            <p:cNvSpPr/>
            <p:nvPr/>
          </p:nvSpPr>
          <p:spPr>
            <a:xfrm>
              <a:off x="551593" y="497013"/>
              <a:ext cx="5544407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3B3838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Source Han Serif SC" panose="02020400000000000000" pitchFamily="18" charset="-122"/>
                </a:rPr>
                <a:t>著作</a:t>
              </a: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Source Han Serif SC" panose="02020400000000000000" pitchFamily="18" charset="-122"/>
              </a:endParaRPr>
            </a:p>
          </p:txBody>
        </p:sp>
        <p:cxnSp>
          <p:nvCxnSpPr>
            <p:cNvPr id="8" name="0 _4"/>
            <p:cNvCxnSpPr/>
            <p:nvPr/>
          </p:nvCxnSpPr>
          <p:spPr>
            <a:xfrm>
              <a:off x="715475" y="1114993"/>
              <a:ext cx="5119805" cy="0"/>
            </a:xfrm>
            <a:prstGeom prst="line">
              <a:avLst/>
            </a:prstGeom>
            <a:ln w="25400">
              <a:gradFill>
                <a:gsLst>
                  <a:gs pos="49000">
                    <a:srgbClr val="3B3838"/>
                  </a:gs>
                  <a:gs pos="0">
                    <a:schemeClr val="bg1">
                      <a:alpha val="0"/>
                    </a:schemeClr>
                  </a:gs>
                  <a:gs pos="100000">
                    <a:schemeClr val="bg1">
                      <a:alpha val="300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814570" y="1044575"/>
            <a:ext cx="7132955" cy="565023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348615" y="1143000"/>
            <a:ext cx="3460115" cy="1337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fontAlgn="auto">
              <a:lnSpc>
                <a:spcPct val="150000"/>
              </a:lnSpc>
            </a:pPr>
            <a:r>
              <a:rPr lang="zh-CN" altLang="en-US" b="1"/>
              <a:t>作者单位</a:t>
            </a:r>
            <a:r>
              <a:rPr lang="zh-CN" altLang="en-US"/>
              <a:t>：点击进行输入</a:t>
            </a:r>
            <a:endParaRPr lang="zh-CN" altLang="en-US"/>
          </a:p>
          <a:p>
            <a:pPr fontAlgn="auto">
              <a:lnSpc>
                <a:spcPct val="150000"/>
              </a:lnSpc>
            </a:pPr>
            <a:r>
              <a:rPr lang="zh-CN" altLang="en-US"/>
              <a:t>请</a:t>
            </a:r>
            <a:r>
              <a:rPr lang="zh-CN" altLang="en-US" b="1">
                <a:solidFill>
                  <a:srgbClr val="FF0000"/>
                </a:solidFill>
              </a:rPr>
              <a:t>绩效归属人</a:t>
            </a:r>
            <a:r>
              <a:rPr lang="zh-CN" altLang="en-US"/>
              <a:t>填写，其他教工不用重复提交。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6" name="组合 5"/>
          <p:cNvGrpSpPr/>
          <p:nvPr/>
        </p:nvGrpSpPr>
        <p:grpSpPr>
          <a:xfrm>
            <a:off x="3424460" y="220234"/>
            <a:ext cx="5544407" cy="617980"/>
            <a:chOff x="551593" y="497013"/>
            <a:chExt cx="5544407" cy="617980"/>
          </a:xfrm>
        </p:grpSpPr>
        <p:sp>
          <p:nvSpPr>
            <p:cNvPr id="7" name="矩形 6"/>
            <p:cNvSpPr/>
            <p:nvPr/>
          </p:nvSpPr>
          <p:spPr>
            <a:xfrm>
              <a:off x="551593" y="497013"/>
              <a:ext cx="5544407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3B3838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Source Han Serif SC" panose="02020400000000000000" pitchFamily="18" charset="-122"/>
                </a:rPr>
                <a:t>获奖</a:t>
              </a: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Source Han Serif SC" panose="02020400000000000000" pitchFamily="18" charset="-122"/>
              </a:endParaRPr>
            </a:p>
          </p:txBody>
        </p:sp>
        <p:cxnSp>
          <p:nvCxnSpPr>
            <p:cNvPr id="8" name="0 _4"/>
            <p:cNvCxnSpPr/>
            <p:nvPr/>
          </p:nvCxnSpPr>
          <p:spPr>
            <a:xfrm>
              <a:off x="715475" y="1114993"/>
              <a:ext cx="5119805" cy="0"/>
            </a:xfrm>
            <a:prstGeom prst="line">
              <a:avLst/>
            </a:prstGeom>
            <a:ln w="25400">
              <a:gradFill>
                <a:gsLst>
                  <a:gs pos="49000">
                    <a:srgbClr val="3B3838"/>
                  </a:gs>
                  <a:gs pos="0">
                    <a:schemeClr val="bg1">
                      <a:alpha val="0"/>
                    </a:schemeClr>
                  </a:gs>
                  <a:gs pos="100000">
                    <a:schemeClr val="bg1">
                      <a:alpha val="300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21885" y="803910"/>
            <a:ext cx="6877685" cy="578548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348615" y="1143000"/>
            <a:ext cx="457327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fontAlgn="auto">
              <a:lnSpc>
                <a:spcPct val="150000"/>
              </a:lnSpc>
            </a:pPr>
            <a:r>
              <a:rPr lang="zh-CN" altLang="en-US" b="1"/>
              <a:t>作者单位</a:t>
            </a:r>
            <a:r>
              <a:rPr lang="zh-CN" altLang="en-US"/>
              <a:t>：点击进行输入</a:t>
            </a:r>
            <a:endParaRPr lang="zh-CN" altLang="en-US"/>
          </a:p>
          <a:p>
            <a:pPr fontAlgn="auto">
              <a:lnSpc>
                <a:spcPct val="150000"/>
              </a:lnSpc>
            </a:pPr>
            <a:r>
              <a:rPr lang="zh-CN" altLang="en-US"/>
              <a:t>请</a:t>
            </a:r>
            <a:r>
              <a:rPr lang="zh-CN" altLang="en-US" b="1">
                <a:solidFill>
                  <a:srgbClr val="FF0000"/>
                </a:solidFill>
              </a:rPr>
              <a:t>绩效归属人</a:t>
            </a:r>
            <a:r>
              <a:rPr lang="zh-CN" altLang="en-US"/>
              <a:t>填写，其他教工不用重复提交。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6" name="组合 5"/>
          <p:cNvGrpSpPr/>
          <p:nvPr/>
        </p:nvGrpSpPr>
        <p:grpSpPr>
          <a:xfrm>
            <a:off x="3424460" y="220234"/>
            <a:ext cx="5544407" cy="617980"/>
            <a:chOff x="551593" y="497013"/>
            <a:chExt cx="5544407" cy="617980"/>
          </a:xfrm>
        </p:grpSpPr>
        <p:sp>
          <p:nvSpPr>
            <p:cNvPr id="7" name="矩形 6"/>
            <p:cNvSpPr/>
            <p:nvPr/>
          </p:nvSpPr>
          <p:spPr>
            <a:xfrm>
              <a:off x="551593" y="497013"/>
              <a:ext cx="5544407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3B3838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Source Han Serif SC" panose="02020400000000000000" pitchFamily="18" charset="-122"/>
                </a:rPr>
                <a:t>学术报告</a:t>
              </a: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Source Han Serif SC" panose="02020400000000000000" pitchFamily="18" charset="-122"/>
              </a:endParaRPr>
            </a:p>
          </p:txBody>
        </p:sp>
        <p:cxnSp>
          <p:nvCxnSpPr>
            <p:cNvPr id="8" name="0 _4"/>
            <p:cNvCxnSpPr/>
            <p:nvPr/>
          </p:nvCxnSpPr>
          <p:spPr>
            <a:xfrm>
              <a:off x="715475" y="1114993"/>
              <a:ext cx="5119805" cy="0"/>
            </a:xfrm>
            <a:prstGeom prst="line">
              <a:avLst/>
            </a:prstGeom>
            <a:ln w="25400">
              <a:gradFill>
                <a:gsLst>
                  <a:gs pos="49000">
                    <a:srgbClr val="3B3838"/>
                  </a:gs>
                  <a:gs pos="0">
                    <a:schemeClr val="bg1">
                      <a:alpha val="0"/>
                    </a:schemeClr>
                  </a:gs>
                  <a:gs pos="100000">
                    <a:schemeClr val="bg1">
                      <a:alpha val="300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570" y="1303655"/>
            <a:ext cx="6724650" cy="394335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7414260" y="1623060"/>
            <a:ext cx="4573270" cy="506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fontAlgn="auto">
              <a:lnSpc>
                <a:spcPct val="150000"/>
              </a:lnSpc>
            </a:pPr>
            <a:r>
              <a:rPr lang="zh-CN" altLang="en-US"/>
              <a:t>参加人：</a:t>
            </a:r>
            <a:r>
              <a:rPr lang="zh-CN" altLang="en-US" b="1">
                <a:solidFill>
                  <a:srgbClr val="FF0000"/>
                </a:solidFill>
              </a:rPr>
              <a:t>锁定</a:t>
            </a:r>
            <a:r>
              <a:rPr lang="zh-CN" altLang="en-US"/>
              <a:t>为本人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6" name="组合 5"/>
          <p:cNvGrpSpPr/>
          <p:nvPr/>
        </p:nvGrpSpPr>
        <p:grpSpPr>
          <a:xfrm>
            <a:off x="3424460" y="220234"/>
            <a:ext cx="5544407" cy="617980"/>
            <a:chOff x="551593" y="497013"/>
            <a:chExt cx="5544407" cy="617980"/>
          </a:xfrm>
        </p:grpSpPr>
        <p:sp>
          <p:nvSpPr>
            <p:cNvPr id="7" name="矩形 6"/>
            <p:cNvSpPr/>
            <p:nvPr/>
          </p:nvSpPr>
          <p:spPr>
            <a:xfrm>
              <a:off x="551593" y="497013"/>
              <a:ext cx="5544407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3B3838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Source Han Serif SC" panose="02020400000000000000" pitchFamily="18" charset="-122"/>
                </a:rPr>
                <a:t>学术会议</a:t>
              </a: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Source Han Serif SC" panose="02020400000000000000" pitchFamily="18" charset="-122"/>
              </a:endParaRPr>
            </a:p>
          </p:txBody>
        </p:sp>
        <p:cxnSp>
          <p:nvCxnSpPr>
            <p:cNvPr id="8" name="0 _4"/>
            <p:cNvCxnSpPr/>
            <p:nvPr/>
          </p:nvCxnSpPr>
          <p:spPr>
            <a:xfrm>
              <a:off x="715475" y="1114993"/>
              <a:ext cx="5119805" cy="0"/>
            </a:xfrm>
            <a:prstGeom prst="line">
              <a:avLst/>
            </a:prstGeom>
            <a:ln w="25400">
              <a:gradFill>
                <a:gsLst>
                  <a:gs pos="49000">
                    <a:srgbClr val="3B3838"/>
                  </a:gs>
                  <a:gs pos="0">
                    <a:schemeClr val="bg1">
                      <a:alpha val="0"/>
                    </a:schemeClr>
                  </a:gs>
                  <a:gs pos="100000">
                    <a:schemeClr val="bg1">
                      <a:alpha val="300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文本框 2"/>
          <p:cNvSpPr txBox="1"/>
          <p:nvPr/>
        </p:nvSpPr>
        <p:spPr>
          <a:xfrm>
            <a:off x="7414260" y="1623060"/>
            <a:ext cx="4573270" cy="506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fontAlgn="auto">
              <a:lnSpc>
                <a:spcPct val="150000"/>
              </a:lnSpc>
            </a:pPr>
            <a:r>
              <a:rPr lang="zh-CN" altLang="en-US"/>
              <a:t>参加人：</a:t>
            </a:r>
            <a:r>
              <a:rPr lang="zh-CN" altLang="en-US" b="1">
                <a:solidFill>
                  <a:srgbClr val="FF0000"/>
                </a:solidFill>
              </a:rPr>
              <a:t>锁定</a:t>
            </a:r>
            <a:r>
              <a:rPr lang="zh-CN" altLang="en-US"/>
              <a:t>为本人</a:t>
            </a:r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69340" y="1553845"/>
            <a:ext cx="5943600" cy="39433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组合 31"/>
          <p:cNvGrpSpPr/>
          <p:nvPr/>
        </p:nvGrpSpPr>
        <p:grpSpPr>
          <a:xfrm>
            <a:off x="3424460" y="220234"/>
            <a:ext cx="5544407" cy="617980"/>
            <a:chOff x="551593" y="497013"/>
            <a:chExt cx="5544407" cy="617980"/>
          </a:xfrm>
        </p:grpSpPr>
        <p:sp>
          <p:nvSpPr>
            <p:cNvPr id="33" name="矩形 32"/>
            <p:cNvSpPr/>
            <p:nvPr/>
          </p:nvSpPr>
          <p:spPr>
            <a:xfrm>
              <a:off x="551593" y="497013"/>
              <a:ext cx="5544407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3B3838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Source Han Serif SC" panose="02020400000000000000" pitchFamily="18" charset="-122"/>
                </a:rPr>
                <a:t>登录</a:t>
              </a: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Source Han Serif SC" panose="02020400000000000000" pitchFamily="18" charset="-122"/>
              </a:endParaRPr>
            </a:p>
          </p:txBody>
        </p:sp>
        <p:cxnSp>
          <p:nvCxnSpPr>
            <p:cNvPr id="34" name="0 _4"/>
            <p:cNvCxnSpPr/>
            <p:nvPr/>
          </p:nvCxnSpPr>
          <p:spPr>
            <a:xfrm>
              <a:off x="715475" y="1114993"/>
              <a:ext cx="5119805" cy="0"/>
            </a:xfrm>
            <a:prstGeom prst="line">
              <a:avLst/>
            </a:prstGeom>
            <a:ln w="25400">
              <a:gradFill>
                <a:gsLst>
                  <a:gs pos="49000">
                    <a:srgbClr val="3B3838"/>
                  </a:gs>
                  <a:gs pos="0">
                    <a:schemeClr val="bg1">
                      <a:alpha val="0"/>
                    </a:schemeClr>
                  </a:gs>
                  <a:gs pos="100000">
                    <a:schemeClr val="bg1">
                      <a:alpha val="300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18515" y="1871980"/>
            <a:ext cx="9686290" cy="468693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5137785" y="949960"/>
            <a:ext cx="553021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网址：http://192.168.170.136:9999/login</a:t>
            </a:r>
            <a:endParaRPr lang="zh-CN" altLang="en-US"/>
          </a:p>
          <a:p>
            <a:r>
              <a:rPr lang="zh-CN" altLang="en-US"/>
              <a:t>账号：工号（如</a:t>
            </a:r>
            <a:r>
              <a:rPr lang="en-US" altLang="zh-CN"/>
              <a:t>7152</a:t>
            </a:r>
            <a:r>
              <a:rPr lang="zh-CN" altLang="en-US"/>
              <a:t>）</a:t>
            </a:r>
            <a:endParaRPr lang="zh-CN" altLang="en-US"/>
          </a:p>
          <a:p>
            <a:r>
              <a:rPr lang="zh-CN" altLang="en-US"/>
              <a:t>密码：身份证后</a:t>
            </a:r>
            <a:r>
              <a:rPr lang="en-US" altLang="zh-CN"/>
              <a:t>6</a:t>
            </a:r>
            <a:r>
              <a:rPr lang="zh-CN" altLang="en-US"/>
              <a:t>位（或者</a:t>
            </a:r>
            <a:r>
              <a:rPr lang="en-US" altLang="zh-CN"/>
              <a:t>123456</a:t>
            </a:r>
            <a:r>
              <a:rPr lang="zh-CN" altLang="en-US"/>
              <a:t>）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6" name="组合 5"/>
          <p:cNvGrpSpPr/>
          <p:nvPr/>
        </p:nvGrpSpPr>
        <p:grpSpPr>
          <a:xfrm>
            <a:off x="3424460" y="220234"/>
            <a:ext cx="5544407" cy="617980"/>
            <a:chOff x="551593" y="497013"/>
            <a:chExt cx="5544407" cy="617980"/>
          </a:xfrm>
        </p:grpSpPr>
        <p:sp>
          <p:nvSpPr>
            <p:cNvPr id="7" name="矩形 6"/>
            <p:cNvSpPr/>
            <p:nvPr/>
          </p:nvSpPr>
          <p:spPr>
            <a:xfrm>
              <a:off x="551593" y="497013"/>
              <a:ext cx="5544407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3B3838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Source Han Serif SC" panose="02020400000000000000" pitchFamily="18" charset="-122"/>
                </a:rPr>
                <a:t>科研任职</a:t>
              </a: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Source Han Serif SC" panose="02020400000000000000" pitchFamily="18" charset="-122"/>
              </a:endParaRPr>
            </a:p>
          </p:txBody>
        </p:sp>
        <p:cxnSp>
          <p:nvCxnSpPr>
            <p:cNvPr id="8" name="0 _4"/>
            <p:cNvCxnSpPr/>
            <p:nvPr/>
          </p:nvCxnSpPr>
          <p:spPr>
            <a:xfrm>
              <a:off x="715475" y="1114993"/>
              <a:ext cx="5119805" cy="0"/>
            </a:xfrm>
            <a:prstGeom prst="line">
              <a:avLst/>
            </a:prstGeom>
            <a:ln w="25400">
              <a:gradFill>
                <a:gsLst>
                  <a:gs pos="49000">
                    <a:srgbClr val="3B3838"/>
                  </a:gs>
                  <a:gs pos="0">
                    <a:schemeClr val="bg1">
                      <a:alpha val="0"/>
                    </a:schemeClr>
                  </a:gs>
                  <a:gs pos="100000">
                    <a:schemeClr val="bg1">
                      <a:alpha val="300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16965" y="1482090"/>
            <a:ext cx="5886450" cy="401002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7414260" y="1623060"/>
            <a:ext cx="4573270" cy="506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fontAlgn="auto">
              <a:lnSpc>
                <a:spcPct val="150000"/>
              </a:lnSpc>
            </a:pPr>
            <a:r>
              <a:rPr lang="zh-CN" altLang="en-US"/>
              <a:t>姓名</a:t>
            </a:r>
            <a:r>
              <a:rPr lang="zh-CN" altLang="en-US"/>
              <a:t>：</a:t>
            </a:r>
            <a:r>
              <a:rPr lang="zh-CN" altLang="en-US" b="1">
                <a:solidFill>
                  <a:srgbClr val="FF0000"/>
                </a:solidFill>
              </a:rPr>
              <a:t>锁定</a:t>
            </a:r>
            <a:r>
              <a:rPr lang="zh-CN" altLang="en-US"/>
              <a:t>为本人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51610" y="1914525"/>
            <a:ext cx="10344150" cy="3467100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3424460" y="220234"/>
            <a:ext cx="5544407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Source Han Serif SC" panose="02020400000000000000" pitchFamily="18" charset="-122"/>
              </a:rPr>
              <a:t>年终考核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3B3838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Source Han Serif SC" panose="02020400000000000000" pitchFamily="18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780415" y="1057910"/>
            <a:ext cx="4573270" cy="506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fontAlgn="auto">
              <a:lnSpc>
                <a:spcPct val="150000"/>
              </a:lnSpc>
            </a:pPr>
            <a:r>
              <a:rPr lang="en-US" altLang="zh-CN"/>
              <a:t>12</a:t>
            </a:r>
            <a:r>
              <a:rPr lang="zh-CN" altLang="en-US"/>
              <a:t>月</a:t>
            </a:r>
            <a:r>
              <a:rPr lang="en-US" altLang="zh-CN"/>
              <a:t>23</a:t>
            </a:r>
            <a:r>
              <a:rPr lang="zh-CN" altLang="en-US"/>
              <a:t>日之后开放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" name="矩形 6"/>
          <p:cNvSpPr/>
          <p:nvPr/>
        </p:nvSpPr>
        <p:spPr>
          <a:xfrm>
            <a:off x="3424460" y="220234"/>
            <a:ext cx="5544407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Source Han Serif SC" panose="02020400000000000000" pitchFamily="18" charset="-122"/>
              </a:rPr>
              <a:t>年终考核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3B3838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Source Han Serif SC" panose="02020400000000000000" pitchFamily="18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837565" y="803910"/>
            <a:ext cx="4573270" cy="506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fontAlgn="auto">
              <a:lnSpc>
                <a:spcPct val="150000"/>
              </a:lnSpc>
            </a:pPr>
            <a:r>
              <a:rPr lang="en-US" altLang="zh-CN"/>
              <a:t>12</a:t>
            </a:r>
            <a:r>
              <a:rPr lang="zh-CN" altLang="en-US"/>
              <a:t>月</a:t>
            </a:r>
            <a:r>
              <a:rPr lang="en-US" altLang="zh-CN"/>
              <a:t>23</a:t>
            </a:r>
            <a:r>
              <a:rPr lang="zh-CN" altLang="en-US"/>
              <a:t>日之后开放</a:t>
            </a:r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23010" y="1381760"/>
            <a:ext cx="9946640" cy="508381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1" cstate="screen"/>
          <a:srcRect/>
          <a:stretch>
            <a:fillRect/>
          </a:stretch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3475990" y="1191895"/>
            <a:ext cx="6576060" cy="39693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fontAlgn="auto">
              <a:lnSpc>
                <a:spcPct val="200000"/>
              </a:lnSpc>
            </a:pPr>
            <a:r>
              <a:rPr lang="zh-CN" altLang="en-US" b="1"/>
              <a:t>科研秘书：</a:t>
            </a:r>
            <a:endParaRPr lang="zh-CN" altLang="en-US" b="1"/>
          </a:p>
          <a:p>
            <a:pPr lvl="1" fontAlgn="auto">
              <a:lnSpc>
                <a:spcPct val="200000"/>
              </a:lnSpc>
            </a:pPr>
            <a:r>
              <a:rPr lang="zh-CN" altLang="en-US"/>
              <a:t>李国旗</a:t>
            </a:r>
            <a:endParaRPr lang="zh-CN" altLang="en-US"/>
          </a:p>
          <a:p>
            <a:pPr lvl="1" fontAlgn="auto">
              <a:lnSpc>
                <a:spcPct val="200000"/>
              </a:lnSpc>
            </a:pPr>
            <a:r>
              <a:rPr lang="zh-CN" altLang="en-US"/>
              <a:t> </a:t>
            </a:r>
            <a:r>
              <a:rPr lang="en-US" altLang="zh-CN"/>
              <a:t>18602817863</a:t>
            </a:r>
            <a:endParaRPr lang="zh-CN" altLang="en-US"/>
          </a:p>
          <a:p>
            <a:pPr fontAlgn="auto">
              <a:lnSpc>
                <a:spcPct val="200000"/>
              </a:lnSpc>
            </a:pPr>
            <a:endParaRPr lang="zh-CN" altLang="en-US"/>
          </a:p>
          <a:p>
            <a:pPr fontAlgn="auto">
              <a:lnSpc>
                <a:spcPct val="200000"/>
              </a:lnSpc>
            </a:pPr>
            <a:r>
              <a:rPr lang="zh-CN" altLang="en-US" b="1"/>
              <a:t>信息系统管理员：</a:t>
            </a:r>
            <a:endParaRPr lang="zh-CN" altLang="en-US" b="1"/>
          </a:p>
          <a:p>
            <a:pPr lvl="1" fontAlgn="auto">
              <a:lnSpc>
                <a:spcPct val="200000"/>
              </a:lnSpc>
            </a:pPr>
            <a:r>
              <a:rPr lang="zh-CN" altLang="en-US"/>
              <a:t>黄厚旗 </a:t>
            </a:r>
            <a:endParaRPr lang="zh-CN" altLang="en-US"/>
          </a:p>
          <a:p>
            <a:pPr lvl="1" fontAlgn="auto">
              <a:lnSpc>
                <a:spcPct val="200000"/>
              </a:lnSpc>
            </a:pPr>
            <a:r>
              <a:rPr lang="zh-CN" altLang="en-US"/>
              <a:t> </a:t>
            </a:r>
            <a:r>
              <a:rPr lang="en-US" altLang="zh-CN"/>
              <a:t>13981973140</a:t>
            </a:r>
            <a:endParaRPr lang="en-US" altLang="zh-CN"/>
          </a:p>
        </p:txBody>
      </p:sp>
      <p:sp>
        <p:nvSpPr>
          <p:cNvPr id="2" name="矩形 1"/>
          <p:cNvSpPr/>
          <p:nvPr/>
        </p:nvSpPr>
        <p:spPr>
          <a:xfrm>
            <a:off x="6367780" y="5455920"/>
            <a:ext cx="5669280" cy="119888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p>
            <a:pPr algn="ctr"/>
            <a:r>
              <a:rPr lang="zh-CN" altLang="en-US" sz="7200" b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竭诚为您服务</a:t>
            </a:r>
            <a:endParaRPr lang="zh-CN" altLang="en-US" sz="7200" b="1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组合 31"/>
          <p:cNvGrpSpPr/>
          <p:nvPr/>
        </p:nvGrpSpPr>
        <p:grpSpPr>
          <a:xfrm>
            <a:off x="3424460" y="220234"/>
            <a:ext cx="5544407" cy="617980"/>
            <a:chOff x="551593" y="497013"/>
            <a:chExt cx="5544407" cy="617980"/>
          </a:xfrm>
        </p:grpSpPr>
        <p:sp>
          <p:nvSpPr>
            <p:cNvPr id="33" name="矩形 32"/>
            <p:cNvSpPr/>
            <p:nvPr/>
          </p:nvSpPr>
          <p:spPr>
            <a:xfrm>
              <a:off x="551593" y="497013"/>
              <a:ext cx="5544407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3B3838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Source Han Serif SC" panose="02020400000000000000" pitchFamily="18" charset="-122"/>
                </a:rPr>
                <a:t>登录</a:t>
              </a: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Source Han Serif SC" panose="02020400000000000000" pitchFamily="18" charset="-122"/>
              </a:endParaRPr>
            </a:p>
          </p:txBody>
        </p:sp>
        <p:cxnSp>
          <p:nvCxnSpPr>
            <p:cNvPr id="34" name="0 _4"/>
            <p:cNvCxnSpPr/>
            <p:nvPr/>
          </p:nvCxnSpPr>
          <p:spPr>
            <a:xfrm>
              <a:off x="715475" y="1114993"/>
              <a:ext cx="5119805" cy="0"/>
            </a:xfrm>
            <a:prstGeom prst="line">
              <a:avLst/>
            </a:prstGeom>
            <a:ln w="25400">
              <a:gradFill>
                <a:gsLst>
                  <a:gs pos="49000">
                    <a:srgbClr val="3B3838"/>
                  </a:gs>
                  <a:gs pos="0">
                    <a:schemeClr val="bg1">
                      <a:alpha val="0"/>
                    </a:schemeClr>
                  </a:gs>
                  <a:gs pos="100000">
                    <a:schemeClr val="bg1">
                      <a:alpha val="300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65300" y="1091565"/>
            <a:ext cx="8449945" cy="554609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组合 31"/>
          <p:cNvGrpSpPr/>
          <p:nvPr/>
        </p:nvGrpSpPr>
        <p:grpSpPr>
          <a:xfrm>
            <a:off x="3424460" y="220234"/>
            <a:ext cx="5544407" cy="617980"/>
            <a:chOff x="551593" y="497013"/>
            <a:chExt cx="5544407" cy="617980"/>
          </a:xfrm>
        </p:grpSpPr>
        <p:sp>
          <p:nvSpPr>
            <p:cNvPr id="33" name="矩形 32"/>
            <p:cNvSpPr/>
            <p:nvPr/>
          </p:nvSpPr>
          <p:spPr>
            <a:xfrm>
              <a:off x="551593" y="497013"/>
              <a:ext cx="5544407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3B3838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Source Han Serif SC" panose="02020400000000000000" pitchFamily="18" charset="-122"/>
                </a:rPr>
                <a:t>登录</a:t>
              </a: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Source Han Serif SC" panose="02020400000000000000" pitchFamily="18" charset="-122"/>
              </a:endParaRPr>
            </a:p>
          </p:txBody>
        </p:sp>
        <p:cxnSp>
          <p:nvCxnSpPr>
            <p:cNvPr id="34" name="0 _4"/>
            <p:cNvCxnSpPr/>
            <p:nvPr/>
          </p:nvCxnSpPr>
          <p:spPr>
            <a:xfrm>
              <a:off x="715475" y="1114993"/>
              <a:ext cx="5119805" cy="0"/>
            </a:xfrm>
            <a:prstGeom prst="line">
              <a:avLst/>
            </a:prstGeom>
            <a:ln w="25400">
              <a:gradFill>
                <a:gsLst>
                  <a:gs pos="49000">
                    <a:srgbClr val="3B3838"/>
                  </a:gs>
                  <a:gs pos="0">
                    <a:schemeClr val="bg1">
                      <a:alpha val="0"/>
                    </a:schemeClr>
                  </a:gs>
                  <a:gs pos="100000">
                    <a:schemeClr val="bg1">
                      <a:alpha val="300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4990" y="1224915"/>
            <a:ext cx="11186795" cy="54127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组合 31"/>
          <p:cNvGrpSpPr/>
          <p:nvPr/>
        </p:nvGrpSpPr>
        <p:grpSpPr>
          <a:xfrm>
            <a:off x="3424460" y="220234"/>
            <a:ext cx="5544407" cy="617980"/>
            <a:chOff x="551593" y="497013"/>
            <a:chExt cx="5544407" cy="617980"/>
          </a:xfrm>
        </p:grpSpPr>
        <p:sp>
          <p:nvSpPr>
            <p:cNvPr id="33" name="矩形 32"/>
            <p:cNvSpPr/>
            <p:nvPr/>
          </p:nvSpPr>
          <p:spPr>
            <a:xfrm>
              <a:off x="551593" y="497013"/>
              <a:ext cx="5544407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3B3838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Source Han Serif SC" panose="02020400000000000000" pitchFamily="18" charset="-122"/>
                </a:rPr>
                <a:t>常见问题</a:t>
              </a:r>
              <a:endParaRPr kumimoji="0" 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Source Han Serif SC" panose="02020400000000000000" pitchFamily="18" charset="-122"/>
              </a:endParaRPr>
            </a:p>
          </p:txBody>
        </p:sp>
        <p:cxnSp>
          <p:nvCxnSpPr>
            <p:cNvPr id="34" name="0 _4"/>
            <p:cNvCxnSpPr/>
            <p:nvPr/>
          </p:nvCxnSpPr>
          <p:spPr>
            <a:xfrm>
              <a:off x="715475" y="1114993"/>
              <a:ext cx="5119805" cy="0"/>
            </a:xfrm>
            <a:prstGeom prst="line">
              <a:avLst/>
            </a:prstGeom>
            <a:ln w="25400">
              <a:gradFill>
                <a:gsLst>
                  <a:gs pos="49000">
                    <a:srgbClr val="3B3838"/>
                  </a:gs>
                  <a:gs pos="0">
                    <a:schemeClr val="bg1">
                      <a:alpha val="0"/>
                    </a:schemeClr>
                  </a:gs>
                  <a:gs pos="100000">
                    <a:schemeClr val="bg1">
                      <a:alpha val="300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文本框 2"/>
          <p:cNvSpPr txBox="1"/>
          <p:nvPr/>
        </p:nvSpPr>
        <p:spPr>
          <a:xfrm>
            <a:off x="967740" y="1143000"/>
            <a:ext cx="9342120" cy="38309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fontAlgn="auto">
              <a:lnSpc>
                <a:spcPct val="150000"/>
              </a:lnSpc>
            </a:pPr>
            <a:r>
              <a:rPr lang="en-US" altLang="zh-CN"/>
              <a:t>1</a:t>
            </a:r>
            <a:r>
              <a:rPr lang="zh-CN" altLang="en-US"/>
              <a:t>、科研信息如果存在多个参与人员，则请【绩效归属人】或者指定其中一人填写即可。</a:t>
            </a:r>
            <a:endParaRPr lang="en-US" altLang="zh-CN"/>
          </a:p>
          <a:p>
            <a:pPr fontAlgn="auto">
              <a:lnSpc>
                <a:spcPct val="150000"/>
              </a:lnSpc>
            </a:pPr>
            <a:r>
              <a:rPr lang="en-US" altLang="zh-CN"/>
              <a:t>2</a:t>
            </a:r>
            <a:r>
              <a:rPr lang="zh-CN" altLang="en-US"/>
              <a:t>、录入作者（参与人员）：如果不是学院教工或在校学生，请选择【其他人员】。</a:t>
            </a:r>
            <a:endParaRPr lang="zh-CN" altLang="en-US"/>
          </a:p>
          <a:p>
            <a:pPr fontAlgn="auto">
              <a:lnSpc>
                <a:spcPct val="150000"/>
              </a:lnSpc>
            </a:pPr>
            <a:r>
              <a:rPr lang="en-US" altLang="zh-CN"/>
              <a:t>3</a:t>
            </a:r>
            <a:r>
              <a:rPr lang="zh-CN" altLang="en-US"/>
              <a:t>、到位经费：录入</a:t>
            </a:r>
            <a:r>
              <a:rPr lang="en-US" altLang="zh-CN"/>
              <a:t>2021</a:t>
            </a:r>
            <a:r>
              <a:rPr lang="zh-CN" altLang="en-US"/>
              <a:t>年度某项目所有到位经费总和，建议由项目负责人录入。</a:t>
            </a:r>
            <a:endParaRPr lang="zh-CN" altLang="en-US"/>
          </a:p>
          <a:p>
            <a:pPr fontAlgn="auto">
              <a:lnSpc>
                <a:spcPct val="150000"/>
              </a:lnSpc>
            </a:pPr>
            <a:r>
              <a:rPr lang="en-US" altLang="zh-CN"/>
              <a:t>4</a:t>
            </a:r>
            <a:r>
              <a:rPr lang="zh-CN" altLang="en-US"/>
              <a:t>、【审核完毕】之前：可以修改科研信息，如有需要可联系系统管理员协助录入；</a:t>
            </a:r>
            <a:endParaRPr lang="zh-CN" altLang="en-US"/>
          </a:p>
          <a:p>
            <a:pPr fontAlgn="auto">
              <a:lnSpc>
                <a:spcPct val="150000"/>
              </a:lnSpc>
            </a:pPr>
            <a:r>
              <a:rPr lang="en-US" altLang="zh-CN"/>
              <a:t>     </a:t>
            </a:r>
            <a:r>
              <a:rPr lang="zh-CN" altLang="en-US"/>
              <a:t>【审核完毕】之后：</a:t>
            </a:r>
            <a:r>
              <a:rPr lang="zh-CN" altLang="en-US" b="1">
                <a:solidFill>
                  <a:srgbClr val="FF0000"/>
                </a:solidFill>
              </a:rPr>
              <a:t>不能修改</a:t>
            </a:r>
            <a:r>
              <a:rPr lang="zh-CN" altLang="en-US"/>
              <a:t>，如有需要请联系科研秘书。</a:t>
            </a:r>
            <a:endParaRPr lang="zh-CN" altLang="en-US"/>
          </a:p>
          <a:p>
            <a:pPr fontAlgn="auto">
              <a:lnSpc>
                <a:spcPct val="150000"/>
              </a:lnSpc>
            </a:pPr>
            <a:r>
              <a:rPr lang="en-US" altLang="zh-CN"/>
              <a:t>5</a:t>
            </a:r>
            <a:r>
              <a:rPr lang="zh-CN" altLang="en-US"/>
              <a:t>、可以点击学院网站链接进入网站。</a:t>
            </a:r>
            <a:endParaRPr lang="zh-CN" altLang="en-US"/>
          </a:p>
          <a:p>
            <a:pPr fontAlgn="auto">
              <a:lnSpc>
                <a:spcPct val="150000"/>
              </a:lnSpc>
            </a:pPr>
            <a:r>
              <a:rPr lang="en-US" altLang="zh-CN"/>
              <a:t>6</a:t>
            </a:r>
            <a:r>
              <a:rPr lang="zh-CN" altLang="en-US"/>
              <a:t>、信息系统部署于校内，因此校外网必须登陆</a:t>
            </a:r>
            <a:r>
              <a:rPr lang="en-US" altLang="zh-CN"/>
              <a:t>VPN</a:t>
            </a:r>
            <a:r>
              <a:rPr lang="zh-CN" altLang="en-US"/>
              <a:t>后才能访问。</a:t>
            </a:r>
            <a:endParaRPr lang="zh-CN" altLang="en-US"/>
          </a:p>
          <a:p>
            <a:pPr fontAlgn="auto">
              <a:lnSpc>
                <a:spcPct val="150000"/>
              </a:lnSpc>
            </a:pPr>
            <a:r>
              <a:rPr lang="en-US" altLang="zh-CN"/>
              <a:t>7</a:t>
            </a:r>
            <a:r>
              <a:rPr lang="zh-CN" altLang="en-US"/>
              <a:t>、弱密码：登录系统后，强烈建议大家修改密码，弱密码可能会导致账号不能登录系统。</a:t>
            </a:r>
            <a:endParaRPr lang="zh-CN" altLang="en-US"/>
          </a:p>
          <a:p>
            <a:pPr fontAlgn="auto">
              <a:lnSpc>
                <a:spcPct val="150000"/>
              </a:lnSpc>
            </a:pP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cxnSp>
        <p:nvCxnSpPr>
          <p:cNvPr id="8" name="0 _4"/>
          <p:cNvCxnSpPr/>
          <p:nvPr/>
        </p:nvCxnSpPr>
        <p:spPr>
          <a:xfrm>
            <a:off x="3588385" y="838200"/>
            <a:ext cx="5120005" cy="0"/>
          </a:xfrm>
          <a:prstGeom prst="line">
            <a:avLst/>
          </a:prstGeom>
          <a:ln w="25400">
            <a:gradFill>
              <a:gsLst>
                <a:gs pos="49000">
                  <a:srgbClr val="3B3838"/>
                </a:gs>
                <a:gs pos="0">
                  <a:schemeClr val="bg1">
                    <a:alpha val="0"/>
                  </a:schemeClr>
                </a:gs>
                <a:gs pos="100000">
                  <a:schemeClr val="bg1">
                    <a:alpha val="3000"/>
                  </a:scheme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组合 10"/>
          <p:cNvGrpSpPr/>
          <p:nvPr/>
        </p:nvGrpSpPr>
        <p:grpSpPr>
          <a:xfrm>
            <a:off x="3424460" y="220234"/>
            <a:ext cx="5544407" cy="617980"/>
            <a:chOff x="551593" y="497013"/>
            <a:chExt cx="5544407" cy="617980"/>
          </a:xfrm>
        </p:grpSpPr>
        <p:sp>
          <p:nvSpPr>
            <p:cNvPr id="12" name="矩形 11"/>
            <p:cNvSpPr/>
            <p:nvPr/>
          </p:nvSpPr>
          <p:spPr>
            <a:xfrm>
              <a:off x="551593" y="497013"/>
              <a:ext cx="5544407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3B3838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Source Han Serif SC" panose="02020400000000000000" pitchFamily="18" charset="-122"/>
                </a:rPr>
                <a:t>通用操作</a:t>
              </a: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3B3838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Source Han Serif SC" panose="02020400000000000000" pitchFamily="18" charset="-122"/>
                </a:rPr>
                <a:t>01—</a:t>
              </a: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3B3838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Source Han Serif SC" panose="02020400000000000000" pitchFamily="18" charset="-122"/>
                </a:rPr>
                <a:t>登录系统</a:t>
              </a: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Source Han Serif SC" panose="02020400000000000000" pitchFamily="18" charset="-122"/>
              </a:endParaRPr>
            </a:p>
          </p:txBody>
        </p:sp>
        <p:cxnSp>
          <p:nvCxnSpPr>
            <p:cNvPr id="13" name="0 _4"/>
            <p:cNvCxnSpPr/>
            <p:nvPr/>
          </p:nvCxnSpPr>
          <p:spPr>
            <a:xfrm>
              <a:off x="715475" y="1114993"/>
              <a:ext cx="5119805" cy="0"/>
            </a:xfrm>
            <a:prstGeom prst="line">
              <a:avLst/>
            </a:prstGeom>
            <a:ln w="25400">
              <a:gradFill>
                <a:gsLst>
                  <a:gs pos="49000">
                    <a:srgbClr val="3B3838"/>
                  </a:gs>
                  <a:gs pos="0">
                    <a:schemeClr val="bg1">
                      <a:alpha val="0"/>
                    </a:schemeClr>
                  </a:gs>
                  <a:gs pos="100000">
                    <a:schemeClr val="bg1">
                      <a:alpha val="300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57300" y="1232535"/>
            <a:ext cx="800100" cy="109537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4555" y="1232535"/>
            <a:ext cx="8162925" cy="528637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584835" y="2707005"/>
            <a:ext cx="251904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fontAlgn="auto">
              <a:lnSpc>
                <a:spcPct val="150000"/>
              </a:lnSpc>
            </a:pPr>
            <a:r>
              <a:rPr lang="zh-CN" altLang="en-US"/>
              <a:t>先下载EasyConnect</a:t>
            </a:r>
            <a:endParaRPr lang="zh-CN" altLang="en-US"/>
          </a:p>
          <a:p>
            <a:pPr fontAlgn="auto">
              <a:lnSpc>
                <a:spcPct val="150000"/>
              </a:lnSpc>
            </a:pPr>
            <a:r>
              <a:rPr lang="zh-CN" altLang="en-US"/>
              <a:t>然后登陆</a:t>
            </a:r>
            <a:r>
              <a:rPr lang="en-US" altLang="zh-CN"/>
              <a:t>VPN</a:t>
            </a:r>
            <a:endParaRPr lang="en-US" altLang="zh-C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组合 31"/>
          <p:cNvGrpSpPr/>
          <p:nvPr/>
        </p:nvGrpSpPr>
        <p:grpSpPr>
          <a:xfrm>
            <a:off x="3424460" y="220234"/>
            <a:ext cx="5544407" cy="617980"/>
            <a:chOff x="551593" y="497013"/>
            <a:chExt cx="5544407" cy="617980"/>
          </a:xfrm>
        </p:grpSpPr>
        <p:sp>
          <p:nvSpPr>
            <p:cNvPr id="33" name="矩形 32"/>
            <p:cNvSpPr/>
            <p:nvPr/>
          </p:nvSpPr>
          <p:spPr>
            <a:xfrm>
              <a:off x="551593" y="497013"/>
              <a:ext cx="5544407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3B3838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Source Han Serif SC" panose="02020400000000000000" pitchFamily="18" charset="-122"/>
                </a:rPr>
                <a:t>通用操作</a:t>
              </a: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3B3838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Source Han Serif SC" panose="02020400000000000000" pitchFamily="18" charset="-122"/>
                </a:rPr>
                <a:t>01—</a:t>
              </a: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3B3838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Source Han Serif SC" panose="02020400000000000000" pitchFamily="18" charset="-122"/>
                </a:rPr>
                <a:t>登录系统</a:t>
              </a: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Source Han Serif SC" panose="02020400000000000000" pitchFamily="18" charset="-122"/>
              </a:endParaRPr>
            </a:p>
          </p:txBody>
        </p:sp>
        <p:cxnSp>
          <p:nvCxnSpPr>
            <p:cNvPr id="34" name="0 _4"/>
            <p:cNvCxnSpPr/>
            <p:nvPr/>
          </p:nvCxnSpPr>
          <p:spPr>
            <a:xfrm>
              <a:off x="715475" y="1114993"/>
              <a:ext cx="5119805" cy="0"/>
            </a:xfrm>
            <a:prstGeom prst="line">
              <a:avLst/>
            </a:prstGeom>
            <a:ln w="25400">
              <a:gradFill>
                <a:gsLst>
                  <a:gs pos="49000">
                    <a:srgbClr val="3B3838"/>
                  </a:gs>
                  <a:gs pos="0">
                    <a:schemeClr val="bg1">
                      <a:alpha val="0"/>
                    </a:schemeClr>
                  </a:gs>
                  <a:gs pos="100000">
                    <a:schemeClr val="bg1">
                      <a:alpha val="300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文本框 2"/>
          <p:cNvSpPr txBox="1"/>
          <p:nvPr/>
        </p:nvSpPr>
        <p:spPr>
          <a:xfrm>
            <a:off x="967740" y="1143000"/>
            <a:ext cx="8873490" cy="21685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fontAlgn="auto">
              <a:lnSpc>
                <a:spcPct val="150000"/>
              </a:lnSpc>
            </a:pPr>
            <a:r>
              <a:rPr lang="zh-CN" altLang="en-US" b="1"/>
              <a:t>登录系统：</a:t>
            </a:r>
            <a:endParaRPr lang="zh-CN" altLang="en-US" b="1"/>
          </a:p>
          <a:p>
            <a:pPr fontAlgn="auto">
              <a:lnSpc>
                <a:spcPct val="150000"/>
              </a:lnSpc>
            </a:pPr>
            <a:r>
              <a:rPr lang="zh-CN" altLang="en-US" b="1"/>
              <a:t>网址</a:t>
            </a:r>
            <a:r>
              <a:rPr lang="zh-CN" altLang="en-US"/>
              <a:t>：</a:t>
            </a:r>
            <a:r>
              <a:rPr lang="zh-CN" altLang="en-US">
                <a:sym typeface="+mn-ea"/>
              </a:rPr>
              <a:t>http://192.168.170.136:9999/login</a:t>
            </a:r>
            <a:endParaRPr lang="zh-CN" altLang="en-US"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lang="en-US" altLang="zh-CN">
                <a:sym typeface="+mn-ea"/>
              </a:rPr>
              <a:t>	</a:t>
            </a:r>
            <a:r>
              <a:rPr lang="zh-CN" altLang="en-US">
                <a:sym typeface="+mn-ea"/>
              </a:rPr>
              <a:t>或者从</a:t>
            </a:r>
            <a:r>
              <a:rPr lang="zh-CN" altLang="en-US" b="1">
                <a:solidFill>
                  <a:srgbClr val="FF0000"/>
                </a:solidFill>
                <a:sym typeface="+mn-ea"/>
              </a:rPr>
              <a:t>学院网站</a:t>
            </a:r>
            <a:r>
              <a:rPr lang="zh-CN" altLang="en-US">
                <a:sym typeface="+mn-ea"/>
              </a:rPr>
              <a:t>链接</a:t>
            </a:r>
            <a:endParaRPr lang="zh-CN" altLang="en-US"/>
          </a:p>
          <a:p>
            <a:pPr fontAlgn="auto">
              <a:lnSpc>
                <a:spcPct val="150000"/>
              </a:lnSpc>
            </a:pPr>
            <a:r>
              <a:rPr lang="zh-CN" altLang="en-US" b="1"/>
              <a:t>账号</a:t>
            </a:r>
            <a:r>
              <a:rPr lang="zh-CN" altLang="en-US"/>
              <a:t>：工号</a:t>
            </a:r>
            <a:r>
              <a:rPr lang="zh-CN" altLang="en-US">
                <a:sym typeface="+mn-ea"/>
              </a:rPr>
              <a:t>（如</a:t>
            </a:r>
            <a:r>
              <a:rPr lang="en-US" altLang="zh-CN">
                <a:sym typeface="+mn-ea"/>
              </a:rPr>
              <a:t>7152</a:t>
            </a:r>
            <a:r>
              <a:rPr lang="zh-CN" altLang="en-US">
                <a:sym typeface="+mn-ea"/>
              </a:rPr>
              <a:t>）</a:t>
            </a:r>
            <a:endParaRPr lang="zh-CN" altLang="en-US"/>
          </a:p>
          <a:p>
            <a:pPr fontAlgn="auto">
              <a:lnSpc>
                <a:spcPct val="150000"/>
              </a:lnSpc>
            </a:pPr>
            <a:r>
              <a:rPr lang="zh-CN" altLang="en-US" b="1"/>
              <a:t>密码</a:t>
            </a:r>
            <a:r>
              <a:rPr lang="zh-CN" altLang="en-US"/>
              <a:t>：身份证后</a:t>
            </a:r>
            <a:r>
              <a:rPr lang="en-US" altLang="zh-CN"/>
              <a:t>6</a:t>
            </a:r>
            <a:r>
              <a:rPr lang="zh-CN" altLang="en-US"/>
              <a:t>位 </a:t>
            </a:r>
            <a:r>
              <a:rPr lang="zh-CN" altLang="en-US">
                <a:sym typeface="+mn-ea"/>
              </a:rPr>
              <a:t>（或者</a:t>
            </a:r>
            <a:r>
              <a:rPr lang="en-US" altLang="zh-CN">
                <a:sym typeface="+mn-ea"/>
              </a:rPr>
              <a:t>123456</a:t>
            </a:r>
            <a:r>
              <a:rPr lang="zh-CN" altLang="en-US">
                <a:sym typeface="+mn-ea"/>
              </a:rPr>
              <a:t>）</a:t>
            </a:r>
            <a:endParaRPr lang="en-US" altLang="zh-CN"/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5612130" y="2159000"/>
            <a:ext cx="4924425" cy="37433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974725" y="1480820"/>
            <a:ext cx="2809875" cy="239077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3030" y="2829560"/>
            <a:ext cx="5610225" cy="305752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4791710" y="2080895"/>
            <a:ext cx="28105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登录后，请及时修改</a:t>
            </a:r>
            <a:r>
              <a:rPr lang="zh-CN" altLang="en-US" b="1">
                <a:solidFill>
                  <a:srgbClr val="FF0000"/>
                </a:solidFill>
              </a:rPr>
              <a:t>密码</a:t>
            </a:r>
            <a:r>
              <a:rPr lang="zh-CN" altLang="en-US"/>
              <a:t>。</a:t>
            </a:r>
            <a:endParaRPr lang="zh-CN" altLang="en-US"/>
          </a:p>
        </p:txBody>
      </p:sp>
      <p:cxnSp>
        <p:nvCxnSpPr>
          <p:cNvPr id="8" name="0 _4"/>
          <p:cNvCxnSpPr/>
          <p:nvPr/>
        </p:nvCxnSpPr>
        <p:spPr>
          <a:xfrm>
            <a:off x="3588385" y="838200"/>
            <a:ext cx="5120005" cy="0"/>
          </a:xfrm>
          <a:prstGeom prst="line">
            <a:avLst/>
          </a:prstGeom>
          <a:ln w="25400">
            <a:gradFill>
              <a:gsLst>
                <a:gs pos="49000">
                  <a:srgbClr val="3B3838"/>
                </a:gs>
                <a:gs pos="0">
                  <a:schemeClr val="bg1">
                    <a:alpha val="0"/>
                  </a:schemeClr>
                </a:gs>
                <a:gs pos="100000">
                  <a:schemeClr val="bg1">
                    <a:alpha val="3000"/>
                  </a:scheme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组合 10"/>
          <p:cNvGrpSpPr/>
          <p:nvPr/>
        </p:nvGrpSpPr>
        <p:grpSpPr>
          <a:xfrm>
            <a:off x="3424460" y="220234"/>
            <a:ext cx="5544407" cy="617980"/>
            <a:chOff x="551593" y="497013"/>
            <a:chExt cx="5544407" cy="617980"/>
          </a:xfrm>
        </p:grpSpPr>
        <p:sp>
          <p:nvSpPr>
            <p:cNvPr id="12" name="矩形 11"/>
            <p:cNvSpPr/>
            <p:nvPr/>
          </p:nvSpPr>
          <p:spPr>
            <a:xfrm>
              <a:off x="551593" y="497013"/>
              <a:ext cx="5544407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3B3838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Source Han Serif SC" panose="02020400000000000000" pitchFamily="18" charset="-122"/>
                </a:rPr>
                <a:t>通用操作</a:t>
              </a: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3B3838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Source Han Serif SC" panose="02020400000000000000" pitchFamily="18" charset="-122"/>
                </a:rPr>
                <a:t>01—</a:t>
              </a: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3B3838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Source Han Serif SC" panose="02020400000000000000" pitchFamily="18" charset="-122"/>
                </a:rPr>
                <a:t>登录系统</a:t>
              </a: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Source Han Serif SC" panose="02020400000000000000" pitchFamily="18" charset="-122"/>
              </a:endParaRPr>
            </a:p>
          </p:txBody>
        </p:sp>
        <p:cxnSp>
          <p:nvCxnSpPr>
            <p:cNvPr id="13" name="0 _4"/>
            <p:cNvCxnSpPr/>
            <p:nvPr/>
          </p:nvCxnSpPr>
          <p:spPr>
            <a:xfrm>
              <a:off x="715475" y="1114993"/>
              <a:ext cx="5119805" cy="0"/>
            </a:xfrm>
            <a:prstGeom prst="line">
              <a:avLst/>
            </a:prstGeom>
            <a:ln w="25400">
              <a:gradFill>
                <a:gsLst>
                  <a:gs pos="49000">
                    <a:srgbClr val="3B3838"/>
                  </a:gs>
                  <a:gs pos="0">
                    <a:schemeClr val="bg1">
                      <a:alpha val="0"/>
                    </a:schemeClr>
                  </a:gs>
                  <a:gs pos="100000">
                    <a:schemeClr val="bg1">
                      <a:alpha val="300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cxnSp>
        <p:nvCxnSpPr>
          <p:cNvPr id="8" name="0 _4"/>
          <p:cNvCxnSpPr/>
          <p:nvPr/>
        </p:nvCxnSpPr>
        <p:spPr>
          <a:xfrm>
            <a:off x="3588385" y="838200"/>
            <a:ext cx="5120005" cy="0"/>
          </a:xfrm>
          <a:prstGeom prst="line">
            <a:avLst/>
          </a:prstGeom>
          <a:ln w="25400">
            <a:gradFill>
              <a:gsLst>
                <a:gs pos="49000">
                  <a:srgbClr val="3B3838"/>
                </a:gs>
                <a:gs pos="0">
                  <a:schemeClr val="bg1">
                    <a:alpha val="0"/>
                  </a:schemeClr>
                </a:gs>
                <a:gs pos="100000">
                  <a:schemeClr val="bg1">
                    <a:alpha val="3000"/>
                  </a:scheme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文本框 4"/>
          <p:cNvSpPr txBox="1"/>
          <p:nvPr/>
        </p:nvSpPr>
        <p:spPr>
          <a:xfrm>
            <a:off x="431165" y="1306195"/>
            <a:ext cx="2592070" cy="1337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fontAlgn="auto">
              <a:lnSpc>
                <a:spcPct val="150000"/>
              </a:lnSpc>
            </a:pPr>
            <a:r>
              <a:rPr lang="zh-CN" altLang="en-US" b="1"/>
              <a:t>作者</a:t>
            </a:r>
            <a:r>
              <a:rPr lang="en-US" altLang="zh-CN" b="1"/>
              <a:t>/</a:t>
            </a:r>
            <a:r>
              <a:rPr lang="zh-CN" altLang="en-US" b="1"/>
              <a:t>单位</a:t>
            </a:r>
            <a:r>
              <a:rPr lang="zh-CN" altLang="en-US" b="1"/>
              <a:t>：</a:t>
            </a:r>
            <a:endParaRPr lang="zh-CN" altLang="en-US" b="1"/>
          </a:p>
          <a:p>
            <a:pPr fontAlgn="auto">
              <a:lnSpc>
                <a:spcPct val="150000"/>
              </a:lnSpc>
            </a:pPr>
            <a:r>
              <a:rPr lang="en-US" altLang="zh-CN"/>
              <a:t>1</a:t>
            </a:r>
            <a:r>
              <a:rPr lang="zh-CN" altLang="en-US"/>
              <a:t>、先添加</a:t>
            </a:r>
            <a:r>
              <a:rPr lang="zh-CN" altLang="en-US" b="1">
                <a:solidFill>
                  <a:srgbClr val="FF0000"/>
                </a:solidFill>
              </a:rPr>
              <a:t>单位信息</a:t>
            </a:r>
            <a:endParaRPr lang="zh-CN" altLang="en-US"/>
          </a:p>
          <a:p>
            <a:pPr fontAlgn="auto">
              <a:lnSpc>
                <a:spcPct val="150000"/>
              </a:lnSpc>
            </a:pPr>
            <a:r>
              <a:rPr lang="en-US" altLang="zh-CN"/>
              <a:t>2</a:t>
            </a:r>
            <a:r>
              <a:rPr lang="zh-CN" altLang="en-US"/>
              <a:t>、再添加</a:t>
            </a:r>
            <a:r>
              <a:rPr lang="zh-CN" altLang="en-US" b="1">
                <a:solidFill>
                  <a:srgbClr val="FF0000"/>
                </a:solidFill>
              </a:rPr>
              <a:t>作者信息</a:t>
            </a:r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22600" y="1215390"/>
            <a:ext cx="7586345" cy="5527040"/>
          </a:xfrm>
          <a:prstGeom prst="rect">
            <a:avLst/>
          </a:prstGeom>
        </p:spPr>
      </p:pic>
      <p:grpSp>
        <p:nvGrpSpPr>
          <p:cNvPr id="32" name="组合 31"/>
          <p:cNvGrpSpPr/>
          <p:nvPr/>
        </p:nvGrpSpPr>
        <p:grpSpPr>
          <a:xfrm>
            <a:off x="3424460" y="220234"/>
            <a:ext cx="5544407" cy="617980"/>
            <a:chOff x="551593" y="497013"/>
            <a:chExt cx="5544407" cy="617980"/>
          </a:xfrm>
        </p:grpSpPr>
        <p:sp>
          <p:nvSpPr>
            <p:cNvPr id="33" name="矩形 32"/>
            <p:cNvSpPr/>
            <p:nvPr/>
          </p:nvSpPr>
          <p:spPr>
            <a:xfrm>
              <a:off x="551593" y="497013"/>
              <a:ext cx="5544407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3B3838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Source Han Serif SC" panose="02020400000000000000" pitchFamily="18" charset="-122"/>
                </a:rPr>
                <a:t>通用操作</a:t>
              </a: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3B3838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Source Han Serif SC" panose="02020400000000000000" pitchFamily="18" charset="-122"/>
                </a:rPr>
                <a:t>02—</a:t>
              </a: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3B3838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Source Han Serif SC" panose="02020400000000000000" pitchFamily="18" charset="-122"/>
                </a:rPr>
                <a:t>录入作者</a:t>
              </a: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3B3838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Source Han Serif SC" panose="02020400000000000000" pitchFamily="18" charset="-122"/>
                </a:rPr>
                <a:t>/</a:t>
              </a: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3B3838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Source Han Serif SC" panose="02020400000000000000" pitchFamily="18" charset="-122"/>
                </a:rPr>
                <a:t>单位</a:t>
              </a: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Source Han Serif SC" panose="02020400000000000000" pitchFamily="18" charset="-122"/>
              </a:endParaRPr>
            </a:p>
          </p:txBody>
        </p:sp>
        <p:cxnSp>
          <p:nvCxnSpPr>
            <p:cNvPr id="34" name="0 _4"/>
            <p:cNvCxnSpPr/>
            <p:nvPr/>
          </p:nvCxnSpPr>
          <p:spPr>
            <a:xfrm>
              <a:off x="715475" y="1114993"/>
              <a:ext cx="5119805" cy="0"/>
            </a:xfrm>
            <a:prstGeom prst="line">
              <a:avLst/>
            </a:prstGeom>
            <a:ln w="25400">
              <a:gradFill>
                <a:gsLst>
                  <a:gs pos="49000">
                    <a:srgbClr val="3B3838"/>
                  </a:gs>
                  <a:gs pos="0">
                    <a:schemeClr val="bg1">
                      <a:alpha val="0"/>
                    </a:schemeClr>
                  </a:gs>
                  <a:gs pos="100000">
                    <a:schemeClr val="bg1">
                      <a:alpha val="300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tags/tag1.xml><?xml version="1.0" encoding="utf-8"?>
<p:tagLst xmlns:p="http://schemas.openxmlformats.org/presentationml/2006/main">
  <p:tag name="KSO_WM_UNIT_PLACING_PICTURE_USER_VIEWPORT" val="{&quot;height&quot;:5895,&quot;width&quot;:7755}"/>
</p:tagLst>
</file>

<file path=ppt/tags/tag2.xml><?xml version="1.0" encoding="utf-8"?>
<p:tagLst xmlns:p="http://schemas.openxmlformats.org/presentationml/2006/main">
  <p:tag name="KSO_WM_UNIT_PLACING_PICTURE_USER_VIEWPORT" val="{&quot;height&quot;:3765,&quot;width&quot;:4425}"/>
</p:tagLst>
</file>

<file path=ppt/theme/theme1.xml><?xml version="1.0" encoding="utf-8"?>
<a:theme xmlns:a="http://schemas.openxmlformats.org/drawingml/2006/main" name="第一PPT，www.1ppt.com">
  <a:themeElements>
    <a:clrScheme name="自定义 9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04D47"/>
      </a:accent1>
      <a:accent2>
        <a:srgbClr val="504D47"/>
      </a:accent2>
      <a:accent3>
        <a:srgbClr val="504D47"/>
      </a:accent3>
      <a:accent4>
        <a:srgbClr val="504D47"/>
      </a:accent4>
      <a:accent5>
        <a:srgbClr val="504D47"/>
      </a:accent5>
      <a:accent6>
        <a:srgbClr val="504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990</Words>
  <Application>WPS 演示</Application>
  <PresentationFormat>宽屏</PresentationFormat>
  <Paragraphs>123</Paragraphs>
  <Slides>23</Slides>
  <Notes>22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23</vt:i4>
      </vt:variant>
    </vt:vector>
  </HeadingPairs>
  <TitlesOfParts>
    <vt:vector size="33" baseType="lpstr">
      <vt:lpstr>Arial</vt:lpstr>
      <vt:lpstr>宋体</vt:lpstr>
      <vt:lpstr>Wingdings</vt:lpstr>
      <vt:lpstr>Calibri</vt:lpstr>
      <vt:lpstr>等线</vt:lpstr>
      <vt:lpstr>微软雅黑</vt:lpstr>
      <vt:lpstr>Source Han Serif SC</vt:lpstr>
      <vt:lpstr>Arial Unicode MS</vt:lpstr>
      <vt:lpstr>等线 Light</vt:lpstr>
      <vt:lpstr>第一PPT，www.1ppt.com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优品PPT</dc:creator>
  <cp:keywords>http:/www.ypppt.com</cp:keywords>
  <cp:lastModifiedBy>黄厚旗</cp:lastModifiedBy>
  <cp:revision>379</cp:revision>
  <dcterms:created xsi:type="dcterms:W3CDTF">2019-01-17T09:32:00Z</dcterms:created>
  <dcterms:modified xsi:type="dcterms:W3CDTF">2021-12-15T02:28:33Z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2052-11.1.0.11115</vt:lpwstr>
  </property>
  <property fmtid="{D5CDD505-2E9C-101B-9397-08002B2CF9AE}" pid="3" name="ICV">
    <vt:lpwstr>AA11082D4BF2485C8DEAA0AF4793108C</vt:lpwstr>
  </property>
</Properties>
</file>